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7" r:id="rId3"/>
    <p:sldId id="275" r:id="rId4"/>
    <p:sldId id="258" r:id="rId5"/>
    <p:sldId id="271" r:id="rId6"/>
    <p:sldId id="277" r:id="rId7"/>
    <p:sldId id="276" r:id="rId8"/>
    <p:sldId id="279" r:id="rId9"/>
    <p:sldId id="280" r:id="rId10"/>
    <p:sldId id="281" r:id="rId11"/>
    <p:sldId id="283" r:id="rId12"/>
    <p:sldId id="282" r:id="rId13"/>
    <p:sldId id="278"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9" autoAdjust="0"/>
    <p:restoredTop sz="94660" autoAdjust="0"/>
  </p:normalViewPr>
  <p:slideViewPr>
    <p:cSldViewPr snapToGrid="0">
      <p:cViewPr>
        <p:scale>
          <a:sx n="50" d="100"/>
          <a:sy n="50" d="100"/>
        </p:scale>
        <p:origin x="-2262" y="-14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4/24/2013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4/24/2013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CA"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4/24/2013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CA"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4/24/2013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CA"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4/24/2013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4/24/2013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4/24/2013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4/24/2013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CA"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4/24/2013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4/24/2013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4/24/2013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4/24/2013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4/24/2013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4/24/2013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CA" smtClean="0"/>
              <a:t>Drag picture to placeholder or click icon to add</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CA"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4/24/2013</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Apples Galore </a:t>
            </a:r>
            <a:endParaRPr lang="en-US" dirty="0"/>
          </a:p>
        </p:txBody>
      </p:sp>
      <p:sp>
        <p:nvSpPr>
          <p:cNvPr id="3" name="Subtitle 2"/>
          <p:cNvSpPr>
            <a:spLocks noGrp="1"/>
          </p:cNvSpPr>
          <p:nvPr>
            <p:ph type="subTitle" idx="1"/>
          </p:nvPr>
        </p:nvSpPr>
        <p:spPr>
          <a:xfrm>
            <a:off x="4265609" y="3733800"/>
            <a:ext cx="7819979" cy="914400"/>
          </a:xfrm>
        </p:spPr>
        <p:txBody>
          <a:bodyPr>
            <a:normAutofit fontScale="92500" lnSpcReduction="20000"/>
          </a:bodyPr>
          <a:lstStyle/>
          <a:p>
            <a:r>
              <a:rPr lang="en-US" dirty="0" smtClean="0"/>
              <a:t>By: Alicia </a:t>
            </a:r>
            <a:r>
              <a:rPr lang="en-US" dirty="0" err="1" smtClean="0"/>
              <a:t>Lan</a:t>
            </a:r>
            <a:r>
              <a:rPr lang="en-US" dirty="0" smtClean="0"/>
              <a:t>, Nathan </a:t>
            </a:r>
            <a:r>
              <a:rPr lang="en-US" dirty="0" err="1" smtClean="0"/>
              <a:t>Ong</a:t>
            </a:r>
            <a:r>
              <a:rPr lang="en-US" dirty="0" smtClean="0"/>
              <a:t>, </a:t>
            </a:r>
            <a:r>
              <a:rPr lang="en-US" dirty="0" err="1" smtClean="0"/>
              <a:t>Priya</a:t>
            </a:r>
            <a:r>
              <a:rPr lang="en-US" dirty="0" smtClean="0"/>
              <a:t> </a:t>
            </a:r>
            <a:r>
              <a:rPr lang="en-US" dirty="0" err="1" smtClean="0"/>
              <a:t>Sekhon</a:t>
            </a:r>
            <a:r>
              <a:rPr lang="en-US" dirty="0" smtClean="0"/>
              <a:t>, and Sean Dao </a:t>
            </a:r>
          </a:p>
          <a:p>
            <a:r>
              <a:rPr lang="en-US" dirty="0" smtClean="0"/>
              <a:t>Churchill Secondary School</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852908" cy="1219200"/>
          </a:xfrm>
        </p:spPr>
        <p:txBody>
          <a:bodyPr/>
          <a:lstStyle/>
          <a:p>
            <a:r>
              <a:rPr lang="en-US" dirty="0" smtClean="0"/>
              <a:t>How to Prepare an Apple: Recipe for Baked Apples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000" b="1" dirty="0" smtClean="0"/>
              <a:t>Ingredients:</a:t>
            </a:r>
          </a:p>
          <a:p>
            <a:r>
              <a:rPr lang="en-US" sz="1000" dirty="0" smtClean="0"/>
              <a:t>6 large apples</a:t>
            </a:r>
          </a:p>
          <a:p>
            <a:r>
              <a:rPr lang="en-US" sz="1000" dirty="0" smtClean="0"/>
              <a:t>1/2 cup sugar or honey</a:t>
            </a:r>
          </a:p>
          <a:p>
            <a:r>
              <a:rPr lang="en-US" sz="1000" dirty="0" smtClean="0"/>
              <a:t>1/2 teaspoon cinnamon</a:t>
            </a:r>
          </a:p>
          <a:p>
            <a:r>
              <a:rPr lang="en-US" sz="1000" dirty="0" smtClean="0"/>
              <a:t>1/2 teaspoon nutmeg</a:t>
            </a:r>
          </a:p>
          <a:p>
            <a:r>
              <a:rPr lang="en-US" sz="1000" dirty="0" smtClean="0"/>
              <a:t>1/2 cup raisins, optional</a:t>
            </a:r>
          </a:p>
          <a:p>
            <a:r>
              <a:rPr lang="en-US" sz="1000" dirty="0" smtClean="0"/>
              <a:t>1 tablespoon butter or margarine</a:t>
            </a:r>
          </a:p>
          <a:p>
            <a:r>
              <a:rPr lang="en-US" sz="1000" dirty="0" smtClean="0"/>
              <a:t>1 cup water</a:t>
            </a:r>
          </a:p>
          <a:p>
            <a:pPr marL="0" indent="0">
              <a:buNone/>
            </a:pPr>
            <a:r>
              <a:rPr lang="en-US" sz="1000" b="1" dirty="0" smtClean="0"/>
              <a:t>Instructions:</a:t>
            </a:r>
          </a:p>
          <a:p>
            <a:pPr>
              <a:buNone/>
            </a:pPr>
            <a:r>
              <a:rPr lang="en-US" sz="1000" b="1" dirty="0" smtClean="0"/>
              <a:t>     </a:t>
            </a:r>
            <a:r>
              <a:rPr lang="en-US" sz="1000" dirty="0" smtClean="0"/>
              <a:t> 1. </a:t>
            </a:r>
            <a:r>
              <a:rPr lang="en-US" sz="1100" dirty="0" smtClean="0"/>
              <a:t>Preheat oven to 375° F (</a:t>
            </a:r>
            <a:r>
              <a:rPr lang="en-US" sz="1100" dirty="0"/>
              <a:t>190° </a:t>
            </a:r>
            <a:r>
              <a:rPr lang="en-US" sz="1100" dirty="0" smtClean="0"/>
              <a:t>C</a:t>
            </a:r>
            <a:r>
              <a:rPr lang="en-US" sz="1100" dirty="0"/>
              <a:t>, 170° C </a:t>
            </a:r>
            <a:r>
              <a:rPr lang="en-US" sz="1100" dirty="0" smtClean="0"/>
              <a:t>in a fan oven). 2. Wash and core the apples. 3. Pare the top third of apples to prevent the apples from bursting while baking. 4. Combine the sugar or honey, cinnamon and nutmeg. Add the raisins, if you are using them. 5. Stuff the apples with the sugar or honey mixture. 6. Place the apples into a greased baking pan. 7. Pour water around the apples. 8. Baste with apple juices during baking to prevent the apples from drying out. 9. Bake apples for 40-50 minutes or until they feel tender.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a:t>
            </a:r>
            <a:r>
              <a:rPr lang="en-US" dirty="0"/>
              <a:t>S</a:t>
            </a:r>
            <a:r>
              <a:rPr lang="en-US" dirty="0" smtClean="0"/>
              <a:t>tore an Apple </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b="1" dirty="0" smtClean="0"/>
              <a:t>Store apples in a cool location, preferably in the refrigerator, away from strong flavored foods</a:t>
            </a:r>
            <a:r>
              <a:rPr lang="en-US" dirty="0" smtClean="0"/>
              <a:t>.</a:t>
            </a:r>
          </a:p>
          <a:p>
            <a:pPr marL="457200" indent="-457200"/>
            <a:r>
              <a:rPr lang="en-US" dirty="0" smtClean="0"/>
              <a:t> Refrigerated apples should be eaten within 4 to 6 weeks.</a:t>
            </a:r>
          </a:p>
          <a:p>
            <a:pPr>
              <a:buNone/>
            </a:pPr>
            <a:r>
              <a:rPr lang="en-US" b="1" dirty="0" smtClean="0"/>
              <a:t>2. Freezer storage</a:t>
            </a:r>
            <a:r>
              <a:rPr lang="en-US" dirty="0" smtClean="0"/>
              <a:t>:</a:t>
            </a:r>
          </a:p>
          <a:p>
            <a:r>
              <a:rPr lang="en-US" dirty="0" smtClean="0"/>
              <a:t>Select firm and crisp apples for freezing.</a:t>
            </a:r>
          </a:p>
          <a:p>
            <a:pPr marL="457200" indent="-45720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Summary of Apples </a:t>
            </a:r>
            <a:endParaRPr lang="en-US" dirty="0"/>
          </a:p>
        </p:txBody>
      </p:sp>
      <p:sp>
        <p:nvSpPr>
          <p:cNvPr id="6" name="Content Placeholder 5"/>
          <p:cNvSpPr>
            <a:spLocks noGrp="1"/>
          </p:cNvSpPr>
          <p:nvPr>
            <p:ph idx="1"/>
          </p:nvPr>
        </p:nvSpPr>
        <p:spPr/>
        <p:txBody>
          <a:bodyPr/>
          <a:lstStyle/>
          <a:p>
            <a:r>
              <a:rPr lang="en-US" dirty="0" smtClean="0"/>
              <a:t>Apples have been around for a long time and have been a very important and iconic fruit throughout history. From the middle east to the Okanagan valley, the apple has branched off into many varieties, such as the Spartan or </a:t>
            </a:r>
            <a:r>
              <a:rPr lang="en-US" dirty="0"/>
              <a:t>G</a:t>
            </a:r>
            <a:r>
              <a:rPr lang="en-US" dirty="0" smtClean="0"/>
              <a:t>ranny </a:t>
            </a:r>
            <a:r>
              <a:rPr lang="en-US" dirty="0"/>
              <a:t>S</a:t>
            </a:r>
            <a:r>
              <a:rPr lang="en-US" dirty="0" smtClean="0"/>
              <a:t>mith apple. It has helped many communities grow into prosperous towns and cities, such as Kelowna, and has employed 7% of the BC workforce to tend to the acres of orchards where the apples grow. Apples have transformed what was once a forest into what is known today as “Canada’s fruit basket”.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6743" y="383628"/>
            <a:ext cx="10058402" cy="1219200"/>
          </a:xfrm>
        </p:spPr>
        <p:txBody>
          <a:bodyPr/>
          <a:lstStyle/>
          <a:p>
            <a:r>
              <a:rPr lang="en-US" dirty="0" smtClean="0"/>
              <a:t>Bibliography</a:t>
            </a:r>
            <a:br>
              <a:rPr lang="en-US" dirty="0" smtClean="0"/>
            </a:br>
            <a:endParaRPr dirty="0"/>
          </a:p>
        </p:txBody>
      </p:sp>
      <p:sp>
        <p:nvSpPr>
          <p:cNvPr id="14" name="Content Placeholder 13"/>
          <p:cNvSpPr>
            <a:spLocks noGrp="1"/>
          </p:cNvSpPr>
          <p:nvPr>
            <p:ph idx="1"/>
          </p:nvPr>
        </p:nvSpPr>
        <p:spPr>
          <a:xfrm>
            <a:off x="1033683" y="1500352"/>
            <a:ext cx="10058400" cy="4229100"/>
          </a:xfrm>
        </p:spPr>
        <p:txBody>
          <a:bodyPr>
            <a:normAutofit fontScale="92500" lnSpcReduction="20000"/>
          </a:bodyPr>
          <a:lstStyle/>
          <a:p>
            <a:endParaRPr sz="1600" dirty="0"/>
          </a:p>
          <a:p>
            <a:r>
              <a:rPr lang="en-US" sz="1700" dirty="0" smtClean="0"/>
              <a:t>"The Apple: A History of Canada’s Perfect Fruit | Harvest Hastings." </a:t>
            </a:r>
            <a:r>
              <a:rPr lang="en-US" sz="1700" i="1" dirty="0" smtClean="0"/>
              <a:t>Harvest Hastings | buy local</a:t>
            </a:r>
            <a:r>
              <a:rPr lang="en-US" sz="1700" dirty="0" smtClean="0"/>
              <a:t>. </a:t>
            </a:r>
            <a:r>
              <a:rPr lang="en-US" sz="1700" dirty="0" err="1" smtClean="0"/>
              <a:t>N.p</a:t>
            </a:r>
            <a:r>
              <a:rPr lang="en-US" sz="1700" dirty="0" smtClean="0"/>
              <a:t>., </a:t>
            </a:r>
            <a:r>
              <a:rPr lang="en-US" sz="1700" dirty="0" err="1" smtClean="0"/>
              <a:t>n.d</a:t>
            </a:r>
            <a:r>
              <a:rPr lang="en-US" sz="1700" dirty="0" smtClean="0"/>
              <a:t>. Web. 16 Mar. 2013. &lt;http://www.harvesthastings.ca/sustainability/news/2008/11/apple-history-canada-s-perfect-fruit&gt;.</a:t>
            </a:r>
          </a:p>
          <a:p>
            <a:r>
              <a:rPr lang="en-US" sz="1700" dirty="0" smtClean="0"/>
              <a:t>"Apple - Wikipedia, the free encyclopedia." </a:t>
            </a:r>
            <a:r>
              <a:rPr lang="en-US" sz="1700" i="1" dirty="0" smtClean="0"/>
              <a:t>Wikipedia, the free encyclopedia</a:t>
            </a:r>
            <a:r>
              <a:rPr lang="en-US" sz="1700" dirty="0" smtClean="0"/>
              <a:t>. </a:t>
            </a:r>
            <a:r>
              <a:rPr lang="en-US" sz="1700" dirty="0" err="1" smtClean="0"/>
              <a:t>N.p</a:t>
            </a:r>
            <a:r>
              <a:rPr lang="en-US" sz="1700" dirty="0" smtClean="0"/>
              <a:t>., </a:t>
            </a:r>
            <a:r>
              <a:rPr lang="en-US" sz="1700" dirty="0" err="1" smtClean="0"/>
              <a:t>n.d</a:t>
            </a:r>
            <a:r>
              <a:rPr lang="en-US" sz="1700" dirty="0" smtClean="0"/>
              <a:t>. Web. 18 Mar. 2013. &lt;http://en.wikipedia.org/wiki/Apple&gt;.</a:t>
            </a:r>
          </a:p>
          <a:p>
            <a:r>
              <a:rPr lang="en-US" sz="1700" dirty="0"/>
              <a:t>G</a:t>
            </a:r>
            <a:r>
              <a:rPr lang="en-US" sz="1700" dirty="0" smtClean="0"/>
              <a:t>rowing., 1900 the Okanagan had over 1 million fruit trees. "Okanagan Fruit - BC History Of Fruit Growing, Sun-</a:t>
            </a:r>
            <a:r>
              <a:rPr lang="en-US" sz="1700" dirty="0" err="1" smtClean="0"/>
              <a:t>Rype</a:t>
            </a:r>
            <a:r>
              <a:rPr lang="en-US" sz="1700" dirty="0" smtClean="0"/>
              <a:t> Canada." </a:t>
            </a:r>
            <a:r>
              <a:rPr lang="en-US" sz="1700" i="1" dirty="0" smtClean="0"/>
              <a:t>Okanagan Vacation: Paradise In British Columbia Canada </a:t>
            </a:r>
            <a:r>
              <a:rPr lang="en-US" sz="1700" dirty="0" smtClean="0"/>
              <a:t>. </a:t>
            </a:r>
            <a:r>
              <a:rPr lang="en-US" sz="1700" dirty="0" err="1" smtClean="0"/>
              <a:t>N.p</a:t>
            </a:r>
            <a:r>
              <a:rPr lang="en-US" sz="1700" dirty="0" smtClean="0"/>
              <a:t>., </a:t>
            </a:r>
            <a:r>
              <a:rPr lang="en-US" sz="1700" dirty="0" err="1" smtClean="0"/>
              <a:t>n.d</a:t>
            </a:r>
            <a:r>
              <a:rPr lang="en-US" sz="1700" dirty="0" smtClean="0"/>
              <a:t>. Web. 18 Mar. 2013. &lt;http://www.okanaganvacationguide.com/okanagan-fruit.html&gt;.</a:t>
            </a:r>
          </a:p>
          <a:p>
            <a:r>
              <a:rPr lang="en-US" sz="1700" dirty="0" smtClean="0"/>
              <a:t>" Global BC | Okanagan apples finally hit the shelves." </a:t>
            </a:r>
            <a:r>
              <a:rPr lang="en-US" sz="1700" i="1" dirty="0" smtClean="0"/>
              <a:t>Global BC</a:t>
            </a:r>
            <a:r>
              <a:rPr lang="en-US" sz="1700" dirty="0" smtClean="0"/>
              <a:t>. </a:t>
            </a:r>
            <a:r>
              <a:rPr lang="en-US" sz="1700" dirty="0" err="1" smtClean="0"/>
              <a:t>N.p</a:t>
            </a:r>
            <a:r>
              <a:rPr lang="en-US" sz="1700" dirty="0" smtClean="0"/>
              <a:t>., </a:t>
            </a:r>
            <a:r>
              <a:rPr lang="en-US" sz="1700" dirty="0" err="1" smtClean="0"/>
              <a:t>n.d</a:t>
            </a:r>
            <a:r>
              <a:rPr lang="en-US" sz="1700" dirty="0" smtClean="0"/>
              <a:t>. Web. 20 Mar. 2013. &lt;http://www.globaltvbc.com/okanagan+apple</a:t>
            </a:r>
          </a:p>
          <a:p>
            <a:r>
              <a:rPr lang="en-US" sz="1700" dirty="0" smtClean="0"/>
              <a:t>"New "Salish" apple variety in BC | News1130." </a:t>
            </a:r>
            <a:r>
              <a:rPr lang="en-US" sz="1700" i="1" dirty="0" smtClean="0"/>
              <a:t>News1130 | Vancouver Breaking News, Traffic and Weather</a:t>
            </a:r>
            <a:r>
              <a:rPr lang="en-US" sz="1700" dirty="0" smtClean="0"/>
              <a:t>. </a:t>
            </a:r>
            <a:r>
              <a:rPr lang="en-US" sz="1700" dirty="0" err="1" smtClean="0"/>
              <a:t>N.p</a:t>
            </a:r>
            <a:r>
              <a:rPr lang="en-US" sz="1700" dirty="0" smtClean="0"/>
              <a:t>., </a:t>
            </a:r>
            <a:r>
              <a:rPr lang="en-US" sz="1700" dirty="0" err="1" smtClean="0"/>
              <a:t>n.d</a:t>
            </a:r>
            <a:r>
              <a:rPr lang="en-US" sz="1700" dirty="0" smtClean="0"/>
              <a:t>. Web. 20 Mar. 2013. &lt;http://www.news1130.com/2012/10/13/new-salish-apple-variety-unveiled-in-bc/&gt;.</a:t>
            </a:r>
          </a:p>
          <a:p>
            <a:endParaRPr lang="en-US" sz="1700" dirty="0" smtClean="0"/>
          </a:p>
          <a:p>
            <a:endParaRPr sz="16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Continued</a:t>
            </a:r>
            <a:endParaRPr lang="en-US" dirty="0"/>
          </a:p>
        </p:txBody>
      </p:sp>
      <p:sp>
        <p:nvSpPr>
          <p:cNvPr id="3" name="Content Placeholder 2"/>
          <p:cNvSpPr>
            <a:spLocks noGrp="1"/>
          </p:cNvSpPr>
          <p:nvPr>
            <p:ph idx="1"/>
          </p:nvPr>
        </p:nvSpPr>
        <p:spPr/>
        <p:txBody>
          <a:bodyPr>
            <a:normAutofit fontScale="85000" lnSpcReduction="20000"/>
          </a:bodyPr>
          <a:lstStyle/>
          <a:p>
            <a:r>
              <a:rPr lang="en-US" sz="2100" dirty="0" smtClean="0"/>
              <a:t>"Apples | BC Tree Fruits." </a:t>
            </a:r>
            <a:r>
              <a:rPr lang="en-US" sz="2100" i="1" dirty="0" smtClean="0"/>
              <a:t>BC Tree Fruits</a:t>
            </a:r>
            <a:r>
              <a:rPr lang="en-US" sz="2100" dirty="0" smtClean="0"/>
              <a:t>. </a:t>
            </a:r>
            <a:r>
              <a:rPr lang="en-US" sz="2100" dirty="0" err="1" smtClean="0"/>
              <a:t>N.p</a:t>
            </a:r>
            <a:r>
              <a:rPr lang="en-US" sz="2100" dirty="0" smtClean="0"/>
              <a:t>., </a:t>
            </a:r>
            <a:r>
              <a:rPr lang="en-US" sz="2100" dirty="0" err="1" smtClean="0"/>
              <a:t>n.d</a:t>
            </a:r>
            <a:r>
              <a:rPr lang="en-US" sz="2100" dirty="0" smtClean="0"/>
              <a:t>. Web. 20 Mar. 2013. &lt;http://www.bctree.com/products/view/ap</a:t>
            </a:r>
          </a:p>
          <a:p>
            <a:r>
              <a:rPr lang="en-CA" sz="2100" dirty="0" err="1" smtClean="0"/>
              <a:t>AITC.ca</a:t>
            </a:r>
            <a:r>
              <a:rPr lang="en-CA" sz="2100" dirty="0" smtClean="0"/>
              <a:t>/</a:t>
            </a:r>
            <a:r>
              <a:rPr lang="en-CA" sz="2100" dirty="0" err="1" smtClean="0"/>
              <a:t>bc</a:t>
            </a:r>
            <a:r>
              <a:rPr lang="en-CA" sz="2100" dirty="0" smtClean="0"/>
              <a:t> :Plants grown in BC</a:t>
            </a:r>
            <a:endParaRPr lang="en-US" sz="2100" dirty="0" smtClean="0"/>
          </a:p>
          <a:p>
            <a:r>
              <a:rPr lang="en-CA" sz="2100" dirty="0" smtClean="0"/>
              <a:t>AITC.ca/</a:t>
            </a:r>
            <a:r>
              <a:rPr lang="en-CA" sz="2100" dirty="0" err="1" smtClean="0"/>
              <a:t>bc</a:t>
            </a:r>
            <a:r>
              <a:rPr lang="en-CA" sz="2100" dirty="0" smtClean="0"/>
              <a:t>/</a:t>
            </a:r>
            <a:r>
              <a:rPr lang="en-CA" sz="2100" dirty="0" err="1" smtClean="0"/>
              <a:t>sfvnp</a:t>
            </a:r>
            <a:r>
              <a:rPr lang="en-CA" sz="2100" dirty="0" smtClean="0"/>
              <a:t>/</a:t>
            </a:r>
            <a:r>
              <a:rPr lang="en-CA" sz="2100" dirty="0" err="1" smtClean="0"/>
              <a:t>sg-userfiles</a:t>
            </a:r>
            <a:r>
              <a:rPr lang="en-CA" sz="2100" dirty="0" smtClean="0"/>
              <a:t>/APPLES_2011.pdf</a:t>
            </a:r>
            <a:endParaRPr lang="en-US" sz="2100" dirty="0" smtClean="0"/>
          </a:p>
          <a:p>
            <a:r>
              <a:rPr lang="en-CA" sz="2100" dirty="0" smtClean="0"/>
              <a:t>Doreen Van </a:t>
            </a:r>
            <a:r>
              <a:rPr lang="en-CA" sz="2100" dirty="0" err="1" smtClean="0"/>
              <a:t>Stolk</a:t>
            </a:r>
            <a:r>
              <a:rPr lang="en-CA" sz="2100" dirty="0" smtClean="0"/>
              <a:t>, Gale Smith aitc.ca/</a:t>
            </a:r>
            <a:r>
              <a:rPr lang="en-CA" sz="2100" dirty="0" err="1" smtClean="0"/>
              <a:t>bc</a:t>
            </a:r>
            <a:r>
              <a:rPr lang="en-CA" sz="2100" dirty="0" smtClean="0"/>
              <a:t>/uploads/resources/ABC%20of%20Apples.pdf</a:t>
            </a:r>
          </a:p>
          <a:p>
            <a:r>
              <a:rPr lang="en-CA" sz="2100" dirty="0" smtClean="0"/>
              <a:t>http://turkeysong.files.wordpress.com/2010/07/healing-cleft-graft.jpg</a:t>
            </a:r>
          </a:p>
          <a:p>
            <a:r>
              <a:rPr lang="en-US" sz="2100" dirty="0" smtClean="0"/>
              <a:t>http://artsuppliesonline.com/blog/OkanaganAppleHarvest.jpg</a:t>
            </a:r>
          </a:p>
          <a:p>
            <a:r>
              <a:rPr lang="en-US" sz="2100" dirty="0" smtClean="0"/>
              <a:t>"BC Farm Products A-Z - Apples." </a:t>
            </a:r>
            <a:r>
              <a:rPr lang="en-US" sz="2100" i="1" dirty="0" smtClean="0"/>
              <a:t>BC Ministry of Agriculture, Food and Fisheries</a:t>
            </a:r>
            <a:r>
              <a:rPr lang="en-US" sz="2100" dirty="0" smtClean="0"/>
              <a:t>. </a:t>
            </a:r>
            <a:r>
              <a:rPr lang="en-US" sz="2100" dirty="0" err="1" smtClean="0"/>
              <a:t>N.p</a:t>
            </a:r>
            <a:r>
              <a:rPr lang="en-US" sz="2100" dirty="0" smtClean="0"/>
              <a:t>., </a:t>
            </a:r>
            <a:r>
              <a:rPr lang="en-US" sz="2100" dirty="0" err="1" smtClean="0"/>
              <a:t>n.d</a:t>
            </a:r>
            <a:r>
              <a:rPr lang="en-US" sz="2100" dirty="0" smtClean="0"/>
              <a:t>. Web. 22 Mar. 2013. &lt;http://www.agf.gov.bc.ca/aboutind/products/plant&gt;.</a:t>
            </a:r>
          </a:p>
          <a:p>
            <a:r>
              <a:rPr lang="en-US" sz="2100" dirty="0" smtClean="0"/>
              <a:t>"How to Choose an Apple (with pictures) - </a:t>
            </a:r>
            <a:r>
              <a:rPr lang="en-US" sz="2100" dirty="0" err="1" smtClean="0"/>
              <a:t>wikiHow</a:t>
            </a:r>
            <a:r>
              <a:rPr lang="en-US" sz="2100" dirty="0" smtClean="0"/>
              <a:t>." </a:t>
            </a:r>
            <a:r>
              <a:rPr lang="en-US" sz="2100" i="1" dirty="0" err="1" smtClean="0"/>
              <a:t>wikiHow</a:t>
            </a:r>
            <a:r>
              <a:rPr lang="en-US" sz="2100" i="1" dirty="0" smtClean="0"/>
              <a:t> - How to do anything</a:t>
            </a:r>
            <a:r>
              <a:rPr lang="en-US" sz="2100" dirty="0" smtClean="0"/>
              <a:t>. </a:t>
            </a:r>
            <a:r>
              <a:rPr lang="en-US" sz="2100" dirty="0" err="1" smtClean="0"/>
              <a:t>N.p</a:t>
            </a:r>
            <a:r>
              <a:rPr lang="en-US" sz="2100" dirty="0" smtClean="0"/>
              <a:t>., </a:t>
            </a:r>
            <a:r>
              <a:rPr lang="en-US" sz="2100" dirty="0" err="1" smtClean="0"/>
              <a:t>n.d</a:t>
            </a:r>
            <a:r>
              <a:rPr lang="en-US" sz="2100" dirty="0" smtClean="0"/>
              <a:t>. Web. 22 Mar. 2013. &lt;http://www.wikihow.com/Choose-an-Apple&gt;.</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the Apple </a:t>
            </a:r>
            <a:endParaRPr lang="en-US" dirty="0"/>
          </a:p>
        </p:txBody>
      </p:sp>
      <p:sp>
        <p:nvSpPr>
          <p:cNvPr id="3" name="Content Placeholder 2"/>
          <p:cNvSpPr>
            <a:spLocks noGrp="1"/>
          </p:cNvSpPr>
          <p:nvPr>
            <p:ph idx="1"/>
          </p:nvPr>
        </p:nvSpPr>
        <p:spPr/>
        <p:txBody>
          <a:bodyPr/>
          <a:lstStyle/>
          <a:p>
            <a:pPr>
              <a:buNone/>
            </a:pPr>
            <a:r>
              <a:rPr lang="en-US" dirty="0" smtClean="0"/>
              <a:t>What is an apple?</a:t>
            </a:r>
          </a:p>
          <a:p>
            <a:r>
              <a:rPr lang="en-US" dirty="0" smtClean="0"/>
              <a:t>An apple is the </a:t>
            </a:r>
            <a:r>
              <a:rPr lang="en-US" dirty="0" err="1" smtClean="0"/>
              <a:t>pomaceous</a:t>
            </a:r>
            <a:r>
              <a:rPr lang="en-US" dirty="0" smtClean="0"/>
              <a:t> fruit of the apple tree.</a:t>
            </a:r>
          </a:p>
          <a:p>
            <a:r>
              <a:rPr lang="en-US" dirty="0" smtClean="0"/>
              <a:t>Species: </a:t>
            </a:r>
            <a:r>
              <a:rPr lang="en-US" dirty="0" err="1" smtClean="0"/>
              <a:t>Malus</a:t>
            </a:r>
            <a:r>
              <a:rPr lang="en-US" dirty="0" smtClean="0"/>
              <a:t> </a:t>
            </a:r>
            <a:r>
              <a:rPr lang="en-US" dirty="0" err="1" smtClean="0"/>
              <a:t>domestica</a:t>
            </a:r>
            <a:r>
              <a:rPr lang="en-US" dirty="0" smtClean="0"/>
              <a:t> in the rose family (</a:t>
            </a:r>
            <a:r>
              <a:rPr lang="en-US" dirty="0" err="1" smtClean="0"/>
              <a:t>Rosaceae</a:t>
            </a:r>
            <a:r>
              <a:rPr lang="en-US" dirty="0" smtClean="0"/>
              <a:t>).</a:t>
            </a:r>
          </a:p>
          <a:p>
            <a:r>
              <a:rPr lang="en-US" dirty="0"/>
              <a:t>O</a:t>
            </a:r>
            <a:r>
              <a:rPr lang="en-US" dirty="0" smtClean="0"/>
              <a:t>ne of the most widely cultivated tree fruits.</a:t>
            </a:r>
          </a:p>
          <a:p>
            <a:r>
              <a:rPr lang="en-US" dirty="0" smtClean="0"/>
              <a:t>Apples can be used in a variety of different ways such as pies, cakes and tarts.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The History of the Apple</a:t>
            </a:r>
            <a:br>
              <a:rPr lang="en-US" dirty="0" smtClean="0"/>
            </a:br>
            <a:endParaRPr dirty="0"/>
          </a:p>
        </p:txBody>
      </p:sp>
      <p:sp>
        <p:nvSpPr>
          <p:cNvPr id="14" name="Content Placeholder 13"/>
          <p:cNvSpPr>
            <a:spLocks noGrp="1"/>
          </p:cNvSpPr>
          <p:nvPr>
            <p:ph idx="1"/>
          </p:nvPr>
        </p:nvSpPr>
        <p:spPr>
          <a:xfrm>
            <a:off x="1096745" y="1799897"/>
            <a:ext cx="10058400" cy="4229100"/>
          </a:xfrm>
        </p:spPr>
        <p:txBody>
          <a:bodyPr>
            <a:normAutofit fontScale="92500" lnSpcReduction="10000"/>
          </a:bodyPr>
          <a:lstStyle/>
          <a:p>
            <a:r>
              <a:rPr lang="en-US" dirty="0"/>
              <a:t>T</a:t>
            </a:r>
            <a:r>
              <a:rPr lang="en-US" dirty="0" smtClean="0"/>
              <a:t>he original home of the apples is Kazakhstan.</a:t>
            </a:r>
            <a:endParaRPr dirty="0"/>
          </a:p>
          <a:p>
            <a:r>
              <a:rPr lang="en-US" dirty="0"/>
              <a:t>E</a:t>
            </a:r>
            <a:r>
              <a:rPr lang="en-US" dirty="0" smtClean="0"/>
              <a:t>xplorer Samuel Champlain brought them to Canada in the early 17</a:t>
            </a:r>
            <a:r>
              <a:rPr lang="en-US" baseline="30000" dirty="0" smtClean="0"/>
              <a:t>th</a:t>
            </a:r>
            <a:r>
              <a:rPr lang="en-US" dirty="0" smtClean="0"/>
              <a:t> century.</a:t>
            </a:r>
            <a:endParaRPr lang="en-US" dirty="0"/>
          </a:p>
          <a:p>
            <a:r>
              <a:rPr lang="en-US" dirty="0" smtClean="0"/>
              <a:t>European settlers planted apple orchards soon after they arrived.</a:t>
            </a:r>
          </a:p>
          <a:p>
            <a:r>
              <a:rPr lang="en-US" dirty="0" smtClean="0"/>
              <a:t>Grafted fruit trees came to B.C. by wagon.</a:t>
            </a:r>
          </a:p>
          <a:p>
            <a:r>
              <a:rPr lang="en-US" dirty="0" smtClean="0"/>
              <a:t>Apple trees </a:t>
            </a:r>
            <a:r>
              <a:rPr lang="en-US" dirty="0" smtClean="0"/>
              <a:t>are not </a:t>
            </a:r>
            <a:r>
              <a:rPr lang="en-US" dirty="0" smtClean="0"/>
              <a:t>grown from seeds but had to be grafted onto another tree. </a:t>
            </a:r>
          </a:p>
          <a:p>
            <a:r>
              <a:rPr lang="en-US" dirty="0" smtClean="0"/>
              <a:t>Hudson’s </a:t>
            </a:r>
            <a:r>
              <a:rPr lang="en-US" dirty="0" smtClean="0"/>
              <a:t>Bay Company </a:t>
            </a:r>
            <a:r>
              <a:rPr lang="en-US" dirty="0" smtClean="0"/>
              <a:t>planted first apple tree in B.C. on Vancouver Island. </a:t>
            </a:r>
          </a:p>
          <a:p>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17915" y="304800"/>
            <a:ext cx="10058402" cy="1219200"/>
          </a:xfrm>
        </p:spPr>
        <p:txBody>
          <a:bodyPr>
            <a:normAutofit fontScale="90000"/>
          </a:bodyPr>
          <a:lstStyle/>
          <a:p>
            <a:pPr algn="ctr"/>
            <a:r>
              <a:rPr lang="en-US" dirty="0" smtClean="0"/>
              <a:t/>
            </a:r>
            <a:br>
              <a:rPr lang="en-US" dirty="0" smtClean="0"/>
            </a:br>
            <a:r>
              <a:rPr lang="en-US" dirty="0" smtClean="0"/>
              <a:t>Importance of the Apple to British Columbia.</a:t>
            </a:r>
            <a:endParaRPr dirty="0"/>
          </a:p>
        </p:txBody>
      </p:sp>
      <p:sp>
        <p:nvSpPr>
          <p:cNvPr id="14" name="Content Placeholder 13"/>
          <p:cNvSpPr>
            <a:spLocks noGrp="1"/>
          </p:cNvSpPr>
          <p:nvPr>
            <p:ph idx="1"/>
          </p:nvPr>
        </p:nvSpPr>
        <p:spPr/>
        <p:txBody>
          <a:bodyPr>
            <a:normAutofit fontScale="85000" lnSpcReduction="20000"/>
          </a:bodyPr>
          <a:lstStyle/>
          <a:p>
            <a:pPr>
              <a:buNone/>
            </a:pPr>
            <a:r>
              <a:rPr lang="en-US" dirty="0" smtClean="0"/>
              <a:t>We as Canadians have a long history of growing apples</a:t>
            </a:r>
          </a:p>
          <a:p>
            <a:r>
              <a:rPr lang="en-US" dirty="0"/>
              <a:t>A</a:t>
            </a:r>
            <a:r>
              <a:rPr lang="en-US" dirty="0" smtClean="0"/>
              <a:t>bout 98% of B.C. apples are produced in the Okanagan-</a:t>
            </a:r>
            <a:r>
              <a:rPr lang="en-US" dirty="0" err="1" smtClean="0"/>
              <a:t>Similkameen</a:t>
            </a:r>
            <a:r>
              <a:rPr lang="en-US" dirty="0" smtClean="0"/>
              <a:t> valleys.</a:t>
            </a:r>
          </a:p>
          <a:p>
            <a:r>
              <a:rPr lang="en-US" dirty="0" smtClean="0"/>
              <a:t>BC produces about 30% of the apples grown in Canada.</a:t>
            </a:r>
          </a:p>
          <a:p>
            <a:r>
              <a:rPr lang="en-US" dirty="0" smtClean="0"/>
              <a:t>We have perfect weather here for growing apples.</a:t>
            </a:r>
          </a:p>
          <a:p>
            <a:r>
              <a:rPr lang="en-US" dirty="0" smtClean="0"/>
              <a:t>People love to eat apples.</a:t>
            </a:r>
          </a:p>
          <a:p>
            <a:r>
              <a:rPr lang="en-US" dirty="0" smtClean="0"/>
              <a:t>We have been growing them for </a:t>
            </a:r>
            <a:r>
              <a:rPr lang="en-US" dirty="0" smtClean="0"/>
              <a:t>a hundred or more </a:t>
            </a:r>
            <a:r>
              <a:rPr lang="en-US" dirty="0" smtClean="0"/>
              <a:t>years.</a:t>
            </a:r>
          </a:p>
          <a:p>
            <a:r>
              <a:rPr lang="en-US" dirty="0" smtClean="0"/>
              <a:t>Apples are also grown on Vancouver Island, the Fraser Valley and Kootenay areas.</a:t>
            </a:r>
          </a:p>
          <a:p>
            <a:r>
              <a:rPr lang="en-US" dirty="0" smtClean="0"/>
              <a:t>B.C. apples are about 80% of all B.C. tree fruit production.</a:t>
            </a:r>
          </a:p>
          <a:p>
            <a:endParaRPr lang="en-US" dirty="0" smtClean="0"/>
          </a:p>
          <a:p>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Family, Community, &amp; Provincial Links to BC</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r>
              <a:rPr lang="en-CA" dirty="0" smtClean="0"/>
              <a:t>1800’s</a:t>
            </a:r>
            <a:endParaRPr lang="en-US" dirty="0" smtClean="0"/>
          </a:p>
          <a:p>
            <a:r>
              <a:rPr lang="en-CA" dirty="0"/>
              <a:t>A</a:t>
            </a:r>
            <a:r>
              <a:rPr lang="en-CA" dirty="0" smtClean="0"/>
              <a:t>pples </a:t>
            </a:r>
            <a:r>
              <a:rPr lang="en-CA" dirty="0" smtClean="0"/>
              <a:t>were transported to market by </a:t>
            </a:r>
            <a:r>
              <a:rPr lang="en-CA" dirty="0" smtClean="0"/>
              <a:t>cart and ice barges.</a:t>
            </a:r>
            <a:endParaRPr lang="en-US" dirty="0" smtClean="0"/>
          </a:p>
          <a:p>
            <a:r>
              <a:rPr lang="en-CA" dirty="0"/>
              <a:t>A</a:t>
            </a:r>
            <a:r>
              <a:rPr lang="en-CA" dirty="0" smtClean="0"/>
              <a:t>rrival of fresh produce in Vancouver: great excitement!</a:t>
            </a:r>
            <a:endParaRPr lang="en-US" dirty="0" smtClean="0"/>
          </a:p>
          <a:p>
            <a:r>
              <a:rPr lang="en-CA" dirty="0"/>
              <a:t>M</a:t>
            </a:r>
            <a:r>
              <a:rPr lang="en-CA" dirty="0" smtClean="0"/>
              <a:t>ost valuable edible crop in B.C.</a:t>
            </a:r>
            <a:endParaRPr lang="en-US" dirty="0" smtClean="0"/>
          </a:p>
          <a:p>
            <a:r>
              <a:rPr lang="en-CA" dirty="0" smtClean="0"/>
              <a:t>B.C. produces 27% of apples in Canada.</a:t>
            </a:r>
            <a:endParaRPr lang="en-US" dirty="0" smtClean="0"/>
          </a:p>
          <a:p>
            <a:r>
              <a:rPr lang="en-CA" dirty="0"/>
              <a:t>F</a:t>
            </a:r>
            <a:r>
              <a:rPr lang="en-CA" dirty="0" smtClean="0"/>
              <a:t>ruit basket of Canada.</a:t>
            </a:r>
            <a:endParaRPr lang="en-US" dirty="0" smtClean="0"/>
          </a:p>
          <a:p>
            <a:r>
              <a:rPr lang="en-CA" dirty="0"/>
              <a:t>I</a:t>
            </a:r>
            <a:r>
              <a:rPr lang="en-CA" dirty="0" smtClean="0"/>
              <a:t>mportant part of Okanagan economy and history.</a:t>
            </a:r>
            <a:endParaRPr lang="en-US" dirty="0" smtClean="0"/>
          </a:p>
          <a:p>
            <a:r>
              <a:rPr lang="en-CA" dirty="0" smtClean="0"/>
              <a:t>7% of BC workforce employed in apple industry.</a:t>
            </a:r>
            <a:endParaRPr lang="en-US" dirty="0" smtClean="0"/>
          </a:p>
          <a:p>
            <a:r>
              <a:rPr lang="en-CA" dirty="0"/>
              <a:t>S</a:t>
            </a:r>
            <a:r>
              <a:rPr lang="en-CA" dirty="0" smtClean="0"/>
              <a:t>ome apples, such as </a:t>
            </a:r>
            <a:r>
              <a:rPr lang="en-CA" dirty="0" smtClean="0"/>
              <a:t>Granny Smith</a:t>
            </a:r>
            <a:r>
              <a:rPr lang="en-CA" dirty="0" smtClean="0"/>
              <a:t>, have European heritage.</a:t>
            </a:r>
            <a:endParaRPr lang="en-US" dirty="0" smtClean="0"/>
          </a:p>
          <a:p>
            <a:r>
              <a:rPr lang="en-CA" dirty="0" smtClean="0"/>
              <a:t>Apple orchards created city of Kelowna.</a:t>
            </a:r>
            <a:endParaRPr lang="en-US" dirty="0" smtClean="0"/>
          </a:p>
          <a:p>
            <a:r>
              <a:rPr lang="en-CA" dirty="0" smtClean="0"/>
              <a:t>Spartan apple developed </a:t>
            </a:r>
            <a:r>
              <a:rPr lang="en-CA" dirty="0" smtClean="0"/>
              <a:t>and </a:t>
            </a:r>
            <a:r>
              <a:rPr lang="en-CA" dirty="0" smtClean="0"/>
              <a:t>grown in B.C.	</a:t>
            </a:r>
            <a:endParaRPr lang="en-US" dirty="0" smtClean="0"/>
          </a:p>
          <a:p>
            <a:endParaRPr lang="en-US" dirty="0"/>
          </a:p>
        </p:txBody>
      </p:sp>
      <p:pic>
        <p:nvPicPr>
          <p:cNvPr id="4" name="Picture 3" descr="New Picture (62).bmp"/>
          <p:cNvPicPr>
            <a:picLocks noChangeAspect="1"/>
          </p:cNvPicPr>
          <p:nvPr/>
        </p:nvPicPr>
        <p:blipFill>
          <a:blip r:embed="rId2" cstate="print"/>
          <a:stretch>
            <a:fillRect/>
          </a:stretch>
        </p:blipFill>
        <p:spPr>
          <a:xfrm>
            <a:off x="7796447" y="1723869"/>
            <a:ext cx="2187001" cy="1723869"/>
          </a:xfrm>
          <a:prstGeom prst="rect">
            <a:avLst/>
          </a:prstGeom>
        </p:spPr>
      </p:pic>
      <p:sp>
        <p:nvSpPr>
          <p:cNvPr id="5" name="TextBox 4"/>
          <p:cNvSpPr txBox="1"/>
          <p:nvPr/>
        </p:nvSpPr>
        <p:spPr>
          <a:xfrm>
            <a:off x="7540054" y="3627620"/>
            <a:ext cx="2893102" cy="369332"/>
          </a:xfrm>
          <a:prstGeom prst="rect">
            <a:avLst/>
          </a:prstGeom>
          <a:noFill/>
        </p:spPr>
        <p:txBody>
          <a:bodyPr wrap="square" rtlCol="0">
            <a:spAutoFit/>
          </a:bodyPr>
          <a:lstStyle/>
          <a:p>
            <a:r>
              <a:rPr lang="en-US" dirty="0" smtClean="0"/>
              <a:t>Picture: Grafting  </a:t>
            </a:r>
          </a:p>
        </p:txBody>
      </p:sp>
      <p:pic>
        <p:nvPicPr>
          <p:cNvPr id="6" name="Picture 5" descr="New Picture (63).bmp"/>
          <p:cNvPicPr>
            <a:picLocks noChangeAspect="1"/>
          </p:cNvPicPr>
          <p:nvPr/>
        </p:nvPicPr>
        <p:blipFill>
          <a:blip r:embed="rId3" cstate="print"/>
          <a:stretch>
            <a:fillRect/>
          </a:stretch>
        </p:blipFill>
        <p:spPr>
          <a:xfrm>
            <a:off x="6308346" y="4197245"/>
            <a:ext cx="2610802" cy="1708879"/>
          </a:xfrm>
          <a:prstGeom prst="rect">
            <a:avLst/>
          </a:prstGeom>
        </p:spPr>
      </p:pic>
      <p:sp>
        <p:nvSpPr>
          <p:cNvPr id="7" name="TextBox 6"/>
          <p:cNvSpPr txBox="1"/>
          <p:nvPr/>
        </p:nvSpPr>
        <p:spPr>
          <a:xfrm>
            <a:off x="9233941" y="4871803"/>
            <a:ext cx="1499016" cy="369332"/>
          </a:xfrm>
          <a:prstGeom prst="rect">
            <a:avLst/>
          </a:prstGeom>
          <a:noFill/>
        </p:spPr>
        <p:txBody>
          <a:bodyPr wrap="square" rtlCol="0">
            <a:spAutoFit/>
          </a:bodyPr>
          <a:lstStyle/>
          <a:p>
            <a:r>
              <a:rPr lang="en-US" dirty="0" smtClean="0"/>
              <a:t>Okanagan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Apples in B.C.</a:t>
            </a:r>
            <a:endParaRPr lang="en-US" dirty="0"/>
          </a:p>
        </p:txBody>
      </p:sp>
      <p:sp>
        <p:nvSpPr>
          <p:cNvPr id="5" name="Content Placeholder 4"/>
          <p:cNvSpPr>
            <a:spLocks noGrp="1"/>
          </p:cNvSpPr>
          <p:nvPr>
            <p:ph sz="half" idx="1"/>
          </p:nvPr>
        </p:nvSpPr>
        <p:spPr/>
        <p:txBody>
          <a:bodyPr/>
          <a:lstStyle/>
          <a:p>
            <a:pPr>
              <a:buNone/>
            </a:pPr>
            <a:r>
              <a:rPr lang="en-US" sz="1800" dirty="0" smtClean="0"/>
              <a:t>Ambrosia</a:t>
            </a:r>
          </a:p>
          <a:p>
            <a:r>
              <a:rPr lang="en-US" sz="1800" dirty="0" smtClean="0"/>
              <a:t>Original B.C. creation </a:t>
            </a:r>
          </a:p>
          <a:p>
            <a:r>
              <a:rPr lang="en-US" sz="1800" dirty="0"/>
              <a:t>S</a:t>
            </a:r>
            <a:r>
              <a:rPr lang="en-US" sz="1800" dirty="0" smtClean="0"/>
              <a:t>tarted with a chance seedling in a family orchard that was growing red and golden delicious apples</a:t>
            </a:r>
          </a:p>
          <a:p>
            <a:endParaRPr lang="en-US" dirty="0"/>
          </a:p>
        </p:txBody>
      </p:sp>
      <p:sp>
        <p:nvSpPr>
          <p:cNvPr id="6" name="Content Placeholder 5"/>
          <p:cNvSpPr>
            <a:spLocks noGrp="1"/>
          </p:cNvSpPr>
          <p:nvPr>
            <p:ph sz="half" idx="2"/>
          </p:nvPr>
        </p:nvSpPr>
        <p:spPr/>
        <p:txBody>
          <a:bodyPr/>
          <a:lstStyle/>
          <a:p>
            <a:pPr>
              <a:buNone/>
            </a:pPr>
            <a:r>
              <a:rPr lang="en-US" sz="1800" dirty="0" smtClean="0"/>
              <a:t>Salish</a:t>
            </a:r>
          </a:p>
          <a:p>
            <a:r>
              <a:rPr lang="en-US" sz="1800" dirty="0" smtClean="0"/>
              <a:t>Born in B.C.</a:t>
            </a:r>
          </a:p>
          <a:p>
            <a:r>
              <a:rPr lang="en-US" sz="1800" dirty="0" smtClean="0"/>
              <a:t>Raised</a:t>
            </a:r>
            <a:r>
              <a:rPr lang="en-US" sz="1800" dirty="0"/>
              <a:t> </a:t>
            </a:r>
            <a:r>
              <a:rPr lang="en-US" sz="1800" dirty="0" smtClean="0"/>
              <a:t>in the Okanagan</a:t>
            </a:r>
          </a:p>
          <a:p>
            <a:r>
              <a:rPr lang="en-US" sz="1800" dirty="0"/>
              <a:t>A</a:t>
            </a:r>
            <a:r>
              <a:rPr lang="en-US" sz="1800" dirty="0" smtClean="0"/>
              <a:t> cross between Splendor and Gala apples</a:t>
            </a:r>
          </a:p>
          <a:p>
            <a:endParaRPr lang="en-US" dirty="0"/>
          </a:p>
        </p:txBody>
      </p:sp>
      <p:pic>
        <p:nvPicPr>
          <p:cNvPr id="7" name="Picture 6" descr="New Picture (59).bmp"/>
          <p:cNvPicPr>
            <a:picLocks noChangeAspect="1"/>
          </p:cNvPicPr>
          <p:nvPr/>
        </p:nvPicPr>
        <p:blipFill>
          <a:blip r:embed="rId2" cstate="print"/>
          <a:stretch>
            <a:fillRect/>
          </a:stretch>
        </p:blipFill>
        <p:spPr>
          <a:xfrm>
            <a:off x="4256692" y="4035973"/>
            <a:ext cx="1324302" cy="2017986"/>
          </a:xfrm>
          <a:prstGeom prst="rect">
            <a:avLst/>
          </a:prstGeom>
        </p:spPr>
      </p:pic>
      <p:pic>
        <p:nvPicPr>
          <p:cNvPr id="8" name="Picture 7" descr="New Picture (61).bmp"/>
          <p:cNvPicPr>
            <a:picLocks noChangeAspect="1"/>
          </p:cNvPicPr>
          <p:nvPr/>
        </p:nvPicPr>
        <p:blipFill>
          <a:blip r:embed="rId3" cstate="print"/>
          <a:stretch>
            <a:fillRect/>
          </a:stretch>
        </p:blipFill>
        <p:spPr>
          <a:xfrm>
            <a:off x="8373937" y="4225159"/>
            <a:ext cx="2329040" cy="1734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Tips on Choosing an Apple</a:t>
            </a:r>
            <a:endParaRPr lang="en-US" dirty="0"/>
          </a:p>
        </p:txBody>
      </p:sp>
      <p:sp>
        <p:nvSpPr>
          <p:cNvPr id="6" name="Content Placeholder 5"/>
          <p:cNvSpPr>
            <a:spLocks noGrp="1"/>
          </p:cNvSpPr>
          <p:nvPr>
            <p:ph idx="1"/>
          </p:nvPr>
        </p:nvSpPr>
        <p:spPr>
          <a:xfrm>
            <a:off x="1065213" y="1752600"/>
            <a:ext cx="10574851" cy="4467726"/>
          </a:xfrm>
        </p:spPr>
        <p:txBody>
          <a:bodyPr>
            <a:normAutofit/>
          </a:bodyPr>
          <a:lstStyle/>
          <a:p>
            <a:pPr marL="457200" indent="-457200">
              <a:buAutoNum type="arabicPeriod"/>
            </a:pPr>
            <a:r>
              <a:rPr lang="en-US" sz="1600" b="1" dirty="0" smtClean="0"/>
              <a:t>Determine the use of the apple you are choosing</a:t>
            </a:r>
            <a:r>
              <a:rPr lang="en-US" sz="1600" dirty="0" smtClean="0"/>
              <a:t>. </a:t>
            </a:r>
          </a:p>
          <a:p>
            <a:pPr marL="457200" indent="-457200"/>
            <a:r>
              <a:rPr lang="en-US" sz="1600" dirty="0"/>
              <a:t>L</a:t>
            </a:r>
            <a:r>
              <a:rPr lang="en-US" sz="1600" dirty="0" smtClean="0"/>
              <a:t>ooking for an apple to eat with your sandwich? </a:t>
            </a:r>
            <a:r>
              <a:rPr lang="en-US" sz="1600" dirty="0"/>
              <a:t>T</a:t>
            </a:r>
            <a:r>
              <a:rPr lang="en-US" sz="1600" dirty="0" smtClean="0"/>
              <a:t>hen you want a ripe or nearly ripe apple with full color and no discoloration. </a:t>
            </a:r>
          </a:p>
          <a:p>
            <a:pPr marL="457200" indent="-457200"/>
            <a:r>
              <a:rPr lang="en-US" sz="1600" dirty="0"/>
              <a:t>L</a:t>
            </a:r>
            <a:r>
              <a:rPr lang="en-US" sz="1600" dirty="0" smtClean="0"/>
              <a:t>ooking for a "baking" apple to be used in a pie or crumble? Then look for older apples that might be just past the ripe stage and slightly mushy.</a:t>
            </a:r>
          </a:p>
          <a:p>
            <a:pPr marL="457200" indent="-457200">
              <a:buNone/>
            </a:pPr>
            <a:endParaRPr lang="en-US" sz="1600" dirty="0" smtClean="0"/>
          </a:p>
          <a:p>
            <a:pPr marL="457200" indent="-457200">
              <a:buNone/>
            </a:pPr>
            <a:endParaRPr lang="en-US" sz="1600" dirty="0" smtClean="0"/>
          </a:p>
          <a:p>
            <a:pPr marL="457200" indent="-457200">
              <a:buNone/>
            </a:pPr>
            <a:r>
              <a:rPr lang="en-US" sz="1600" dirty="0" smtClean="0"/>
              <a:t>2. 	</a:t>
            </a:r>
            <a:r>
              <a:rPr lang="en-US" sz="1600" b="1" dirty="0" smtClean="0"/>
              <a:t>Pick up the apple, and feel for any soft areas and look for any discoloration</a:t>
            </a:r>
            <a:r>
              <a:rPr lang="en-US" sz="1600" dirty="0" smtClean="0"/>
              <a:t>. </a:t>
            </a:r>
          </a:p>
          <a:p>
            <a:pPr marL="457200" indent="-457200"/>
            <a:r>
              <a:rPr lang="en-US" sz="1600" dirty="0" smtClean="0"/>
              <a:t> Apples past ripeness become brown (oxidization) and feel soft or mushy.</a:t>
            </a:r>
          </a:p>
          <a:p>
            <a:pPr marL="457200" indent="-457200">
              <a:buNone/>
            </a:pPr>
            <a:endParaRPr lang="en-US" sz="1600" dirty="0" smtClean="0"/>
          </a:p>
        </p:txBody>
      </p:sp>
      <p:pic>
        <p:nvPicPr>
          <p:cNvPr id="7" name="Picture 6" descr="New Picture (64).bmp"/>
          <p:cNvPicPr>
            <a:picLocks noChangeAspect="1"/>
          </p:cNvPicPr>
          <p:nvPr/>
        </p:nvPicPr>
        <p:blipFill>
          <a:blip r:embed="rId2" cstate="print"/>
          <a:stretch>
            <a:fillRect/>
          </a:stretch>
        </p:blipFill>
        <p:spPr>
          <a:xfrm flipH="1">
            <a:off x="6337064" y="3246250"/>
            <a:ext cx="1880179" cy="1143000"/>
          </a:xfrm>
          <a:prstGeom prst="rect">
            <a:avLst/>
          </a:prstGeom>
        </p:spPr>
      </p:pic>
      <p:pic>
        <p:nvPicPr>
          <p:cNvPr id="8" name="Picture 7" descr="New Picture (65).bmp"/>
          <p:cNvPicPr>
            <a:picLocks noChangeAspect="1"/>
          </p:cNvPicPr>
          <p:nvPr/>
        </p:nvPicPr>
        <p:blipFill>
          <a:blip r:embed="rId3" cstate="print"/>
          <a:stretch>
            <a:fillRect/>
          </a:stretch>
        </p:blipFill>
        <p:spPr>
          <a:xfrm>
            <a:off x="9392588" y="4572000"/>
            <a:ext cx="2133015" cy="13336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Tips on Choosing an Apple</a:t>
            </a:r>
            <a:endParaRPr lang="en-US" dirty="0"/>
          </a:p>
        </p:txBody>
      </p:sp>
      <p:sp>
        <p:nvSpPr>
          <p:cNvPr id="6" name="Content Placeholder 5"/>
          <p:cNvSpPr>
            <a:spLocks noGrp="1"/>
          </p:cNvSpPr>
          <p:nvPr>
            <p:ph idx="1"/>
          </p:nvPr>
        </p:nvSpPr>
        <p:spPr>
          <a:xfrm>
            <a:off x="1041151" y="1680410"/>
            <a:ext cx="10058400" cy="4229100"/>
          </a:xfrm>
        </p:spPr>
        <p:txBody>
          <a:bodyPr>
            <a:normAutofit/>
          </a:bodyPr>
          <a:lstStyle/>
          <a:p>
            <a:pPr marL="457200" indent="-457200">
              <a:buNone/>
            </a:pPr>
            <a:r>
              <a:rPr lang="en-US" dirty="0" smtClean="0"/>
              <a:t>3</a:t>
            </a:r>
            <a:r>
              <a:rPr lang="en-US" sz="2000" dirty="0" smtClean="0"/>
              <a:t>. </a:t>
            </a:r>
            <a:r>
              <a:rPr lang="en-US" sz="2000" b="1" dirty="0" smtClean="0"/>
              <a:t>Look at the shape of the apple</a:t>
            </a:r>
            <a:r>
              <a:rPr lang="en-US" sz="2000" dirty="0" smtClean="0"/>
              <a:t>. </a:t>
            </a:r>
          </a:p>
          <a:p>
            <a:pPr marL="457200" indent="-457200"/>
            <a:r>
              <a:rPr lang="en-US" sz="2000" dirty="0" smtClean="0"/>
              <a:t>A more round apple, typical of the green variety, can be a little more flavorful than the elongated types.</a:t>
            </a:r>
          </a:p>
          <a:p>
            <a:pPr marL="457200" indent="-457200"/>
            <a:r>
              <a:rPr lang="en-US" sz="2000" dirty="0"/>
              <a:t>R</a:t>
            </a:r>
            <a:r>
              <a:rPr lang="en-US" sz="2000" dirty="0" smtClean="0"/>
              <a:t>ound ones also tend to be younger, so when picked off the tree and eaten raw they can yield a more flavorful eating experience, but when cooked they can become bitter and too firm.</a:t>
            </a:r>
            <a:r>
              <a:rPr lang="en-US" dirty="0" smtClean="0"/>
              <a:t/>
            </a:r>
            <a:br>
              <a:rPr lang="en-US" dirty="0" smtClean="0"/>
            </a:br>
            <a:endParaRPr lang="en-US" dirty="0" smtClean="0"/>
          </a:p>
        </p:txBody>
      </p:sp>
      <p:pic>
        <p:nvPicPr>
          <p:cNvPr id="8" name="Picture 7" descr="New Picture (66).bmp"/>
          <p:cNvPicPr>
            <a:picLocks noChangeAspect="1"/>
          </p:cNvPicPr>
          <p:nvPr/>
        </p:nvPicPr>
        <p:blipFill>
          <a:blip r:embed="rId2" cstate="print"/>
          <a:stretch>
            <a:fillRect/>
          </a:stretch>
        </p:blipFill>
        <p:spPr>
          <a:xfrm>
            <a:off x="7182854" y="4223084"/>
            <a:ext cx="2598820" cy="1759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Prepare an Apple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1.   Choose a type of apple suited to your purpose</a:t>
            </a:r>
            <a:r>
              <a:rPr lang="en-US" dirty="0" smtClean="0"/>
              <a:t>.</a:t>
            </a:r>
          </a:p>
          <a:p>
            <a:pPr marL="457200" indent="-457200"/>
            <a:r>
              <a:rPr lang="en-US" dirty="0" smtClean="0"/>
              <a:t> Certain apple types do exceptionally well in various types of cooking.</a:t>
            </a:r>
          </a:p>
          <a:p>
            <a:pPr>
              <a:buNone/>
            </a:pPr>
            <a:r>
              <a:rPr lang="en-US" dirty="0" smtClean="0"/>
              <a:t>2.   </a:t>
            </a:r>
            <a:r>
              <a:rPr lang="en-US" b="1" dirty="0" smtClean="0"/>
              <a:t>Prepare the apples for cooking</a:t>
            </a:r>
            <a:r>
              <a:rPr lang="en-US" dirty="0" smtClean="0"/>
              <a:t>.</a:t>
            </a:r>
          </a:p>
          <a:p>
            <a:r>
              <a:rPr lang="en-US" dirty="0" smtClean="0"/>
              <a:t>Wash the apples and drain them well.</a:t>
            </a:r>
          </a:p>
          <a:p>
            <a:r>
              <a:rPr lang="en-US" dirty="0"/>
              <a:t>P</a:t>
            </a:r>
            <a:r>
              <a:rPr lang="en-US" dirty="0" smtClean="0"/>
              <a:t>eel apples if needed for the recipe.</a:t>
            </a:r>
          </a:p>
          <a:p>
            <a:r>
              <a:rPr lang="en-US" dirty="0"/>
              <a:t>S</a:t>
            </a:r>
            <a:r>
              <a:rPr lang="en-US" dirty="0" smtClean="0"/>
              <a:t>lice or core apples as needed for recipe.</a:t>
            </a:r>
          </a:p>
          <a:p>
            <a:r>
              <a:rPr lang="en-US" dirty="0"/>
              <a:t>U</a:t>
            </a:r>
            <a:r>
              <a:rPr lang="en-US" dirty="0" smtClean="0"/>
              <a:t>se apples immediately after slicing to prevent browning. If using later, you can sprinkle the apple slices with lemon juice to prevent browning. </a:t>
            </a:r>
          </a:p>
          <a:p>
            <a:pPr lvl="1"/>
            <a:r>
              <a:rPr lang="en-US" dirty="0"/>
              <a:t>A</a:t>
            </a:r>
            <a:r>
              <a:rPr lang="en-US" dirty="0" smtClean="0"/>
              <a:t>dd apple slices to 1 part lemon juice mixed with 3 parts water to prevent browning.</a:t>
            </a:r>
          </a:p>
          <a:p>
            <a:r>
              <a:rPr lang="en-US" dirty="0" smtClean="0"/>
              <a:t> Use sliced apples within two hours of adding to lemon water or refrigerate apple slices stored in water for later use.</a:t>
            </a:r>
          </a:p>
          <a:p>
            <a:pPr marL="457200" indent="-457200">
              <a:buNone/>
            </a:pPr>
            <a:endParaRPr lang="en-US" dirty="0" smtClean="0"/>
          </a:p>
          <a:p>
            <a:pPr marL="457200" indent="-457200"/>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Eat Your History Apple Project (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Eat Your History Apple Project (1).potx</Template>
  <TotalTime>0</TotalTime>
  <Words>893</Words>
  <Application>Microsoft Office PowerPoint</Application>
  <PresentationFormat>Custom</PresentationFormat>
  <Paragraphs>103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Eat Your History Apple Project (1)</vt:lpstr>
      <vt:lpstr>Apples Galore </vt:lpstr>
      <vt:lpstr>Introduction: the Apple </vt:lpstr>
      <vt:lpstr>The History of the Apple </vt:lpstr>
      <vt:lpstr> Importance of the Apple to British Columbia.</vt:lpstr>
      <vt:lpstr>Family, Community, &amp; Provincial Links to BC </vt:lpstr>
      <vt:lpstr>Apples in B.C.</vt:lpstr>
      <vt:lpstr>Tips on Choosing an Apple</vt:lpstr>
      <vt:lpstr>Tips on Choosing an Apple</vt:lpstr>
      <vt:lpstr>How to Prepare an Apple </vt:lpstr>
      <vt:lpstr>How to Prepare an Apple: Recipe for Baked Apples </vt:lpstr>
      <vt:lpstr>How to Store an Apple </vt:lpstr>
      <vt:lpstr>Summary of Apples </vt:lpstr>
      <vt:lpstr>Bibliography </vt:lpstr>
      <vt:lpstr>Bibliography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2013-04-25T05:16:17Z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